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0"/>
  </p:notesMasterIdLst>
  <p:sldIdLst>
    <p:sldId id="256" r:id="rId2"/>
    <p:sldId id="278" r:id="rId3"/>
    <p:sldId id="259" r:id="rId4"/>
    <p:sldId id="260" r:id="rId5"/>
    <p:sldId id="280" r:id="rId6"/>
    <p:sldId id="279" r:id="rId7"/>
    <p:sldId id="261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C6318-EC5D-764B-BCEE-2B7FBA56B42E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2A98E-F439-E945-8F46-52FCAC731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here about the different phases</a:t>
            </a:r>
            <a:r>
              <a:rPr lang="en-US" baseline="0" dirty="0"/>
              <a:t> and consequences of vegetative vs reproductive</a:t>
            </a:r>
          </a:p>
          <a:p>
            <a:endParaRPr lang="en-US" baseline="0" dirty="0"/>
          </a:p>
          <a:p>
            <a:r>
              <a:rPr lang="en-US" baseline="0" dirty="0"/>
              <a:t>16-38 days leafless and recovery time </a:t>
            </a:r>
            <a:r>
              <a:rPr lang="mr-IN" baseline="0" dirty="0"/>
              <a:t>–</a:t>
            </a:r>
            <a:r>
              <a:rPr lang="en-US" baseline="0" dirty="0"/>
              <a:t> scale that up and if freezing events are becoming more prevalent, could have major implications for </a:t>
            </a:r>
            <a:r>
              <a:rPr lang="en-US" baseline="0"/>
              <a:t>carbon storage.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3C34-53C5-814C-8C00-6E96C5DE8E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9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03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5FAB0-6F9E-B046-A768-62FF3F151070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FB67-600A-214F-AD6C-FE625BF41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CD34-793B-C344-92E0-530822B4FF84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FE91-C441-7546-9D46-D7A1909EF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89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39" r:id="rId2"/>
    <p:sldLayoutId id="2147483740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4E519-F559-4CB5-A89E-6185483B4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3" b="1722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879FF-760F-F445-AF83-65B52DF54407}"/>
              </a:ext>
            </a:extLst>
          </p:cNvPr>
          <p:cNvSpPr txBox="1"/>
          <p:nvPr/>
        </p:nvSpPr>
        <p:spPr>
          <a:xfrm>
            <a:off x="10350086" y="98855"/>
            <a:ext cx="1840373" cy="234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Photo Cred: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Suz</a:t>
            </a:r>
            <a:r>
              <a:rPr lang="en-US" sz="14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Mrozak</a:t>
            </a:r>
            <a:endParaRPr lang="en-US" sz="1400" spc="-5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748" y="5166359"/>
            <a:ext cx="7354073" cy="12801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rgbClr val="FFFFFF"/>
                </a:solidFill>
              </a:rPr>
              <a:t>Understanding budburst and leafout in a warming world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457158-55C2-8845-A3FA-2949D80F16B0}"/>
              </a:ext>
            </a:extLst>
          </p:cNvPr>
          <p:cNvSpPr txBox="1"/>
          <p:nvPr/>
        </p:nvSpPr>
        <p:spPr>
          <a:xfrm>
            <a:off x="8259526" y="5477198"/>
            <a:ext cx="250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Examining microclimatic effects</a:t>
            </a:r>
          </a:p>
        </p:txBody>
      </p:sp>
    </p:spTree>
    <p:extLst>
      <p:ext uri="{BB962C8B-B14F-4D97-AF65-F5344CB8AC3E}">
        <p14:creationId xmlns:p14="http://schemas.microsoft.com/office/powerpoint/2010/main" val="428342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7463" y="779421"/>
            <a:ext cx="149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Gu</a:t>
            </a:r>
            <a:r>
              <a:rPr lang="en-US" dirty="0">
                <a:solidFill>
                  <a:schemeClr val="bg1"/>
                </a:solidFill>
              </a:rPr>
              <a:t> et al, 2008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71" y="2064560"/>
            <a:ext cx="6156161" cy="298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0993" y="58409"/>
            <a:ext cx="965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MASSIVE ECONOMIC AND ECOLOGICAL CONSEQUENCES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5303" y="5092632"/>
            <a:ext cx="15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Knudson, 2012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84088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2" y="867677"/>
            <a:ext cx="4211901" cy="56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Frost tolerance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30" y="965735"/>
            <a:ext cx="7670053" cy="5478609"/>
          </a:xfrm>
          <a:solidFill>
            <a:schemeClr val="tx1"/>
          </a:solidFill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7" b="57621"/>
          <a:stretch/>
        </p:blipFill>
        <p:spPr>
          <a:xfrm>
            <a:off x="6244738" y="171433"/>
            <a:ext cx="4705049" cy="423973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Arc 9"/>
          <p:cNvSpPr/>
          <p:nvPr/>
        </p:nvSpPr>
        <p:spPr>
          <a:xfrm rot="5594007" flipH="1">
            <a:off x="9909575" y="1203837"/>
            <a:ext cx="476127" cy="2112722"/>
          </a:xfrm>
          <a:prstGeom prst="arc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599" y="1228728"/>
            <a:ext cx="2428875" cy="132873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717CC-01D6-9947-BAF1-B02A911E1FA4}"/>
              </a:ext>
            </a:extLst>
          </p:cNvPr>
          <p:cNvSpPr txBox="1"/>
          <p:nvPr/>
        </p:nvSpPr>
        <p:spPr>
          <a:xfrm>
            <a:off x="7409352" y="2685284"/>
            <a:ext cx="452996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Duration of Vegetative Risk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676" y="275280"/>
            <a:ext cx="61040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Phenology: 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timing of life-history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CEF2-8887-AB45-BFB7-88603281ED21}"/>
              </a:ext>
            </a:extLst>
          </p:cNvPr>
          <p:cNvSpPr txBox="1"/>
          <p:nvPr/>
        </p:nvSpPr>
        <p:spPr>
          <a:xfrm>
            <a:off x="3472664" y="2457495"/>
            <a:ext cx="5237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</a:rPr>
              <a:t>Over-Winter Chilling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00000"/>
                </a:solidFill>
              </a:rPr>
              <a:t>Spring Warming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C000"/>
                </a:solidFill>
              </a:rPr>
              <a:t>Daylength</a:t>
            </a:r>
          </a:p>
        </p:txBody>
      </p:sp>
    </p:spTree>
    <p:extLst>
      <p:ext uri="{BB962C8B-B14F-4D97-AF65-F5344CB8AC3E}">
        <p14:creationId xmlns:p14="http://schemas.microsoft.com/office/powerpoint/2010/main" val="97346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3" grpId="0" animBg="1"/>
      <p:bldP spid="4" grpId="0"/>
      <p:bldP spid="5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Growing Degree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Day 1, 7 ℃ for Day 2 and -2 ℃ for Day 3</a:t>
            </a:r>
          </a:p>
          <a:p>
            <a:pPr lvl="4"/>
            <a:r>
              <a:rPr lang="en-US" sz="2400" dirty="0"/>
              <a:t>Day 1: 5 – 0 = 5</a:t>
            </a:r>
          </a:p>
          <a:p>
            <a:pPr lvl="4"/>
            <a:r>
              <a:rPr lang="en-US" sz="2400" dirty="0"/>
              <a:t>Day 2: 7 – 0 = 7</a:t>
            </a:r>
          </a:p>
          <a:p>
            <a:pPr lvl="4"/>
            <a:r>
              <a:rPr lang="en-US" sz="2400" dirty="0"/>
              <a:t>Day 3: -2 - 0 = 0 (doesn’t count)</a:t>
            </a:r>
          </a:p>
          <a:p>
            <a:pPr lvl="4"/>
            <a:r>
              <a:rPr lang="en-US" sz="2400" dirty="0"/>
              <a:t>So by Day 3, 12 GDDs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6982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8" y="0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-648454" y="646508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3093888" y="1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-14030"/>
            <a:ext cx="2980944" cy="427590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801533" y="4398183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3650867" y="4398183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4398183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4398183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</p:spTree>
    <p:extLst>
      <p:ext uri="{BB962C8B-B14F-4D97-AF65-F5344CB8AC3E}">
        <p14:creationId xmlns:p14="http://schemas.microsoft.com/office/powerpoint/2010/main" val="13444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22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A6909-43A4-1349-960D-5A0544C53E56}"/>
              </a:ext>
            </a:extLst>
          </p:cNvPr>
          <p:cNvSpPr txBox="1"/>
          <p:nvPr/>
        </p:nvSpPr>
        <p:spPr>
          <a:xfrm>
            <a:off x="435869" y="640080"/>
            <a:ext cx="3659246" cy="2862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I test this?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086B5-397F-2E4C-9A5E-B17A347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139181" cy="6858000"/>
          </a:xfrm>
          <a:prstGeom prst="rect">
            <a:avLst/>
          </a:prstGeom>
        </p:spPr>
      </p:pic>
      <p:sp>
        <p:nvSpPr>
          <p:cNvPr id="13" name="5-Point Star 12">
            <a:extLst>
              <a:ext uri="{FF2B5EF4-FFF2-40B4-BE49-F238E27FC236}">
                <a16:creationId xmlns:a16="http://schemas.microsoft.com/office/drawing/2014/main" id="{5B1576ED-8473-A74D-8FC6-1925C07EB8CE}"/>
              </a:ext>
            </a:extLst>
          </p:cNvPr>
          <p:cNvSpPr/>
          <p:nvPr/>
        </p:nvSpPr>
        <p:spPr>
          <a:xfrm>
            <a:off x="8946293" y="1850960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17FDE454-B1C6-4A49-B158-D650D7184273}"/>
              </a:ext>
            </a:extLst>
          </p:cNvPr>
          <p:cNvSpPr/>
          <p:nvPr/>
        </p:nvSpPr>
        <p:spPr>
          <a:xfrm>
            <a:off x="8863298" y="2227534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E0E2EBAB-F832-214C-9213-64ED2081FD08}"/>
              </a:ext>
            </a:extLst>
          </p:cNvPr>
          <p:cNvSpPr/>
          <p:nvPr/>
        </p:nvSpPr>
        <p:spPr>
          <a:xfrm>
            <a:off x="9341707" y="2368422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F564446A-94E2-C342-B0AB-BEA3528B29C6}"/>
              </a:ext>
            </a:extLst>
          </p:cNvPr>
          <p:cNvSpPr/>
          <p:nvPr/>
        </p:nvSpPr>
        <p:spPr>
          <a:xfrm>
            <a:off x="9032790" y="254868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2E4A93C4-177B-8847-8864-2E9182A33BAC}"/>
              </a:ext>
            </a:extLst>
          </p:cNvPr>
          <p:cNvSpPr/>
          <p:nvPr/>
        </p:nvSpPr>
        <p:spPr>
          <a:xfrm>
            <a:off x="9444682" y="2806695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1617EB6C-B72B-D541-98F0-546A94669D3D}"/>
              </a:ext>
            </a:extLst>
          </p:cNvPr>
          <p:cNvSpPr/>
          <p:nvPr/>
        </p:nvSpPr>
        <p:spPr>
          <a:xfrm>
            <a:off x="86655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0DA264A9-56B8-B24F-9A25-79038B122FB9}"/>
              </a:ext>
            </a:extLst>
          </p:cNvPr>
          <p:cNvSpPr/>
          <p:nvPr/>
        </p:nvSpPr>
        <p:spPr>
          <a:xfrm>
            <a:off x="8177190" y="294791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0147FBB4-0C47-D344-ADCD-F040AA563292}"/>
              </a:ext>
            </a:extLst>
          </p:cNvPr>
          <p:cNvSpPr/>
          <p:nvPr/>
        </p:nvSpPr>
        <p:spPr>
          <a:xfrm>
            <a:off x="8177190" y="3391356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A8F24D6E-7F10-984B-88AD-134ABD9B1311}"/>
              </a:ext>
            </a:extLst>
          </p:cNvPr>
          <p:cNvSpPr/>
          <p:nvPr/>
        </p:nvSpPr>
        <p:spPr>
          <a:xfrm>
            <a:off x="8620283" y="342522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A57531C5-87E0-DC4B-918A-7509C96A8AA4}"/>
              </a:ext>
            </a:extLst>
          </p:cNvPr>
          <p:cNvSpPr/>
          <p:nvPr/>
        </p:nvSpPr>
        <p:spPr>
          <a:xfrm>
            <a:off x="8665590" y="3801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5-Point Star 44">
            <a:extLst>
              <a:ext uri="{FF2B5EF4-FFF2-40B4-BE49-F238E27FC236}">
                <a16:creationId xmlns:a16="http://schemas.microsoft.com/office/drawing/2014/main" id="{7CD32762-5C76-4D4D-993E-FA0F7FFD3D8D}"/>
              </a:ext>
            </a:extLst>
          </p:cNvPr>
          <p:cNvSpPr/>
          <p:nvPr/>
        </p:nvSpPr>
        <p:spPr>
          <a:xfrm>
            <a:off x="8317234" y="438825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9D3B9BC2-334E-6247-AA11-6F82FA582523}"/>
              </a:ext>
            </a:extLst>
          </p:cNvPr>
          <p:cNvSpPr/>
          <p:nvPr/>
        </p:nvSpPr>
        <p:spPr>
          <a:xfrm>
            <a:off x="8570856" y="4873969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6362C273-62A5-4C4A-9641-0426469085B8}"/>
              </a:ext>
            </a:extLst>
          </p:cNvPr>
          <p:cNvSpPr/>
          <p:nvPr/>
        </p:nvSpPr>
        <p:spPr>
          <a:xfrm>
            <a:off x="8057742" y="5351287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A258CCA5-EC79-B54C-A508-58A5566B37E8}"/>
              </a:ext>
            </a:extLst>
          </p:cNvPr>
          <p:cNvSpPr/>
          <p:nvPr/>
        </p:nvSpPr>
        <p:spPr>
          <a:xfrm>
            <a:off x="7591168" y="5264803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F68124AB-5047-924C-81E5-ED28BCA051B4}"/>
              </a:ext>
            </a:extLst>
          </p:cNvPr>
          <p:cNvSpPr/>
          <p:nvPr/>
        </p:nvSpPr>
        <p:spPr>
          <a:xfrm>
            <a:off x="7642695" y="4826531"/>
            <a:ext cx="197708" cy="172967"/>
          </a:xfrm>
          <a:prstGeom prst="star5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09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E00E9-17DA-FC4E-B010-DDD15B4C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Can we use Weather Station climate data to calculate GDDs?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4FDDB-AB0B-2545-BE41-861B046A2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0513" y="1414800"/>
            <a:ext cx="6986068" cy="449769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B340CF-43A9-2043-B6FD-301C24BB4C23}"/>
              </a:ext>
            </a:extLst>
          </p:cNvPr>
          <p:cNvSpPr/>
          <p:nvPr/>
        </p:nvSpPr>
        <p:spPr>
          <a:xfrm>
            <a:off x="8575589" y="1414800"/>
            <a:ext cx="3330992" cy="4497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6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E0D9A-DED2-B44B-92D6-39FDC987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21" y="492321"/>
            <a:ext cx="5873358" cy="58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557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313C22"/>
      </a:dk2>
      <a:lt2>
        <a:srgbClr val="E8E2E5"/>
      </a:lt2>
      <a:accent1>
        <a:srgbClr val="46B386"/>
      </a:accent1>
      <a:accent2>
        <a:srgbClr val="3BB14E"/>
      </a:accent2>
      <a:accent3>
        <a:srgbClr val="62B447"/>
      </a:accent3>
      <a:accent4>
        <a:srgbClr val="87AE3A"/>
      </a:accent4>
      <a:accent5>
        <a:srgbClr val="ABA343"/>
      </a:accent5>
      <a:accent6>
        <a:srgbClr val="B1763B"/>
      </a:accent6>
      <a:hlink>
        <a:srgbClr val="80872D"/>
      </a:hlink>
      <a:folHlink>
        <a:srgbClr val="82828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212</Words>
  <Application>Microsoft Macintosh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RetrospectVTI</vt:lpstr>
      <vt:lpstr>PowerPoint Presentation</vt:lpstr>
      <vt:lpstr>PowerPoint Presentation</vt:lpstr>
      <vt:lpstr>Frost tolerance </vt:lpstr>
      <vt:lpstr>Growing Degree Days</vt:lpstr>
      <vt:lpstr>PowerPoint Presentation</vt:lpstr>
      <vt:lpstr>PowerPoint Presentation</vt:lpstr>
      <vt:lpstr>Can we use Weather Station climate data to calculate GDDs?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1</cp:revision>
  <dcterms:created xsi:type="dcterms:W3CDTF">2019-07-24T19:28:36Z</dcterms:created>
  <dcterms:modified xsi:type="dcterms:W3CDTF">2019-07-24T19:36:16Z</dcterms:modified>
</cp:coreProperties>
</file>